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57" r:id="rId4"/>
    <p:sldId id="330" r:id="rId5"/>
    <p:sldId id="258" r:id="rId6"/>
    <p:sldId id="331" r:id="rId7"/>
    <p:sldId id="259" r:id="rId8"/>
    <p:sldId id="261" r:id="rId9"/>
    <p:sldId id="332" r:id="rId10"/>
    <p:sldId id="266" r:id="rId11"/>
    <p:sldId id="333" r:id="rId12"/>
    <p:sldId id="265" r:id="rId13"/>
    <p:sldId id="264" r:id="rId14"/>
    <p:sldId id="334" r:id="rId15"/>
    <p:sldId id="263" r:id="rId16"/>
    <p:sldId id="335" r:id="rId17"/>
    <p:sldId id="262" r:id="rId18"/>
    <p:sldId id="267" r:id="rId19"/>
    <p:sldId id="268" r:id="rId20"/>
    <p:sldId id="269" r:id="rId21"/>
    <p:sldId id="324" r:id="rId22"/>
    <p:sldId id="325" r:id="rId23"/>
    <p:sldId id="270" r:id="rId24"/>
    <p:sldId id="274" r:id="rId25"/>
    <p:sldId id="275" r:id="rId26"/>
    <p:sldId id="276" r:id="rId27"/>
    <p:sldId id="277" r:id="rId28"/>
    <p:sldId id="278" r:id="rId29"/>
    <p:sldId id="280" r:id="rId30"/>
    <p:sldId id="282" r:id="rId31"/>
    <p:sldId id="279" r:id="rId32"/>
    <p:sldId id="283" r:id="rId33"/>
    <p:sldId id="284" r:id="rId34"/>
    <p:sldId id="285" r:id="rId35"/>
    <p:sldId id="286" r:id="rId36"/>
    <p:sldId id="287" r:id="rId37"/>
    <p:sldId id="290" r:id="rId38"/>
    <p:sldId id="292" r:id="rId39"/>
    <p:sldId id="293" r:id="rId40"/>
    <p:sldId id="301" r:id="rId41"/>
    <p:sldId id="295" r:id="rId42"/>
    <p:sldId id="296" r:id="rId43"/>
    <p:sldId id="298" r:id="rId44"/>
    <p:sldId id="299" r:id="rId45"/>
    <p:sldId id="300" r:id="rId46"/>
    <p:sldId id="304" r:id="rId47"/>
    <p:sldId id="303" r:id="rId48"/>
    <p:sldId id="302" r:id="rId49"/>
    <p:sldId id="326" r:id="rId50"/>
    <p:sldId id="329" r:id="rId51"/>
    <p:sldId id="328" r:id="rId52"/>
    <p:sldId id="327" r:id="rId53"/>
    <p:sldId id="305" r:id="rId54"/>
    <p:sldId id="307" r:id="rId55"/>
    <p:sldId id="306" r:id="rId56"/>
    <p:sldId id="322" r:id="rId57"/>
    <p:sldId id="339" r:id="rId58"/>
    <p:sldId id="338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CC"/>
    <a:srgbClr val="FF0066"/>
    <a:srgbClr val="CCFF66"/>
    <a:srgbClr val="FF575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8" autoAdjust="0"/>
    <p:restoredTop sz="94660"/>
  </p:normalViewPr>
  <p:slideViewPr>
    <p:cSldViewPr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4A5E-C92D-423A-8FC8-9DC89F683ED9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7077D-4FC9-4E8A-A6F2-C6492A0421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BD8B7-D06D-4842-8DBE-C77C43DA2596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FB1B-5293-4725-9368-9395B4802C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ED53-5F41-4A45-8B04-28F461AC8DC3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6FEA7-F64C-4066-BA9F-FC54EFE50D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E45B-7234-4B02-9609-A0B4DCB84C2C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1E5F-6108-4E18-812F-0DD42BF13D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877C-310A-4F30-8C9B-9D2785BF2DCE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61B8-9B4E-47FE-85B0-31B861815D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337-5B0B-4C59-BBDA-F8F2BE873844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715E-DA43-4CD9-B9EE-2E079DC61C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BEEA-21BF-4222-86C0-EC689E2CDF61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D13C-8C80-4583-B6F3-CDDF8CC0F1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310D5-55E2-4AAE-9AC2-DABA1063D266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486B-D73D-4169-A0EF-6B4CD5CD86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F69D-B425-4316-BE93-A12D344A81F1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DC0C-A525-4498-83C6-5ED2292270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B1D2C-CE4F-4998-82EE-A66D38E2A660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8D1C-6505-4620-AED2-F3E4C693C4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6D7-6BA8-49F3-9D5E-766FAB5C7BD5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B358-7553-4A58-9952-0ECEBF7248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07CB4-7C6A-40FF-8F48-2538E898ACC2}" type="datetimeFigureOut">
              <a:rPr lang="uk-UA"/>
              <a:pPr>
                <a:defRPr/>
              </a:pPr>
              <a:t>01.02.2019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D4213-BA8A-49AB-AFDE-04B608CD1D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-468313" y="1484313"/>
            <a:ext cx="10440988" cy="2665412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0" y="1428750"/>
            <a:ext cx="9144000" cy="4572000"/>
          </a:xfrm>
        </p:spPr>
        <p:txBody>
          <a:bodyPr/>
          <a:lstStyle/>
          <a:p>
            <a:r>
              <a:rPr lang="uk-UA" sz="3600" smtClean="0">
                <a:latin typeface="Cambria" pitchFamily="18" charset="0"/>
              </a:rPr>
              <a:t> ПРО ПІДСУМКИ АНАЛІЗУ РЕЗУЛЬТАТІВ УЧАСТІ ВИПУСКНИКІВ 11-Х КЛАСІВ</a:t>
            </a:r>
            <a:br>
              <a:rPr lang="uk-UA" sz="3600" smtClean="0">
                <a:latin typeface="Cambria" pitchFamily="18" charset="0"/>
              </a:rPr>
            </a:br>
            <a:r>
              <a:rPr lang="uk-UA" sz="3600" smtClean="0">
                <a:latin typeface="Cambria" pitchFamily="18" charset="0"/>
              </a:rPr>
              <a:t>ЗЗСО КИЇВСЬКОГО РАЙОНУ </a:t>
            </a:r>
            <a:r>
              <a:rPr lang="ru-RU" sz="3600" smtClean="0">
                <a:latin typeface="Cambria" pitchFamily="18" charset="0"/>
              </a:rPr>
              <a:t/>
            </a:r>
            <a:br>
              <a:rPr lang="ru-RU" sz="3600" smtClean="0">
                <a:latin typeface="Cambria" pitchFamily="18" charset="0"/>
              </a:rPr>
            </a:br>
            <a:r>
              <a:rPr lang="uk-UA" sz="3600" smtClean="0">
                <a:latin typeface="Cambria" pitchFamily="18" charset="0"/>
              </a:rPr>
              <a:t>В  ЗНО 2018 РОКУ</a:t>
            </a:r>
            <a:r>
              <a:rPr lang="ru-RU" sz="4000" smtClean="0">
                <a:latin typeface="Cambria" pitchFamily="18" charset="0"/>
              </a:rPr>
              <a:t/>
            </a:r>
            <a:br>
              <a:rPr lang="ru-RU" sz="4000" smtClean="0">
                <a:latin typeface="Cambria" pitchFamily="18" charset="0"/>
              </a:rPr>
            </a:br>
            <a:r>
              <a:rPr lang="uk-UA" sz="4000" smtClean="0">
                <a:latin typeface="Cambria" pitchFamily="18" charset="0"/>
              </a:rPr>
              <a:t> </a:t>
            </a:r>
            <a:r>
              <a:rPr lang="ru-RU" sz="4000" smtClean="0">
                <a:latin typeface="Cambria" pitchFamily="18" charset="0"/>
              </a:rPr>
              <a:t/>
            </a:r>
            <a:br>
              <a:rPr lang="ru-RU" sz="4000" smtClean="0">
                <a:latin typeface="Cambria" pitchFamily="18" charset="0"/>
              </a:rPr>
            </a:br>
            <a:r>
              <a:rPr lang="ru-RU" sz="4000" smtClean="0">
                <a:latin typeface="Cambria" pitchFamily="18" charset="0"/>
              </a:rPr>
              <a:t/>
            </a:r>
            <a:br>
              <a:rPr lang="ru-RU" sz="4000" smtClean="0">
                <a:latin typeface="Cambria" pitchFamily="18" charset="0"/>
              </a:rPr>
            </a:br>
            <a:endParaRPr lang="uk-UA" sz="4000" smtClean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286375"/>
            <a:ext cx="6400800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методичного центру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Саприкіна</a:t>
            </a:r>
            <a:r>
              <a:rPr lang="uk-UA" sz="2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М.А.</a:t>
            </a: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1052513"/>
            <a:ext cx="85947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Розрахунок динаміки між показниками відсотка учнів по закладу, що не подолали поріг "склав/не склав" </a:t>
            </a:r>
          </a:p>
          <a:p>
            <a:pPr algn="ctr"/>
            <a:r>
              <a:rPr lang="ru-RU" sz="2400" b="1"/>
              <a:t>за 2017 та 2018 роки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6075" y="2532063"/>
          <a:ext cx="1849438" cy="301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5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</a:rPr>
                        <a:t>Відсоток учнів ЗЗСО, що не подолали поріг «склав/не склав» у 2018 році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11413" y="3857625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76600" y="2532063"/>
          <a:ext cx="2016125" cy="301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3333CC"/>
                          </a:solidFill>
                        </a:rPr>
                        <a:t>Відсоток учнів ЗЗСО, що не подолали поріг «склав/не склав» у 2017 році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4076700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716338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389688" y="1803400"/>
          <a:ext cx="2016125" cy="425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425881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FF0000"/>
                          </a:solidFill>
                        </a:rPr>
                        <a:t>Якщо «+», то динаміка негативна</a:t>
                      </a:r>
                    </a:p>
                    <a:p>
                      <a:pPr algn="ctr"/>
                      <a:endParaRPr lang="uk-UA" sz="2400" dirty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r>
                        <a:rPr lang="uk-UA" sz="2400" dirty="0">
                          <a:solidFill>
                            <a:srgbClr val="00B050"/>
                          </a:solidFill>
                        </a:rPr>
                        <a:t>Якщо «-», то позитивна динаміка показника за останні два роки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/>
          </p:cNvPicPr>
          <p:nvPr/>
        </p:nvPicPr>
        <p:blipFill>
          <a:blip r:embed="rId3"/>
          <a:srcRect l="1387" r="1244"/>
          <a:stretch>
            <a:fillRect/>
          </a:stretch>
        </p:blipFill>
        <p:spPr bwMode="auto">
          <a:xfrm>
            <a:off x="0" y="1089025"/>
            <a:ext cx="85391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052513"/>
            <a:ext cx="86185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Розрахунок відношення </a:t>
            </a:r>
            <a:r>
              <a:rPr lang="ru-RU" sz="2400" b="1"/>
              <a:t>між показником середнього бала ЗНО з предмету по закладу та середнім показником по району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7663" y="2714625"/>
          <a:ext cx="1847850" cy="167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5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</a:rPr>
                        <a:t>Середній бал учнів ЗЗСО з предмету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11413" y="3716338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59138" y="2714625"/>
          <a:ext cx="2016125" cy="167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3333CC"/>
                          </a:solidFill>
                        </a:rPr>
                        <a:t>Середній бал  з предмету по району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933825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573463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389688" y="1803400"/>
          <a:ext cx="2016125" cy="425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425881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00B050"/>
                          </a:solidFill>
                        </a:rPr>
                        <a:t>Якщо «+», то показник ЗЗСО кращий за середній по району</a:t>
                      </a:r>
                    </a:p>
                    <a:p>
                      <a:pPr algn="ctr"/>
                      <a:endParaRPr lang="uk-UA" sz="2400" dirty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r>
                        <a:rPr lang="uk-UA" sz="2400" dirty="0">
                          <a:solidFill>
                            <a:srgbClr val="FF0000"/>
                          </a:solidFill>
                        </a:rPr>
                        <a:t>Якщо «-», то показник ЗЗСО нижчий за середній по району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86042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Розрахунок динаміки між показниками середнього бала по закладу за 2017 та 2018 роки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7663" y="2714625"/>
          <a:ext cx="184785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5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</a:rPr>
                        <a:t>Середній бал учнів ЗЗСО з предмету</a:t>
                      </a:r>
                    </a:p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</a:rPr>
                        <a:t>у 2018 році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11413" y="3857625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46438" y="2878138"/>
          <a:ext cx="2016125" cy="167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3333CC"/>
                          </a:solidFill>
                        </a:rPr>
                        <a:t>Середній бал учнів ЗЗСО з предмету</a:t>
                      </a:r>
                    </a:p>
                    <a:p>
                      <a:pPr algn="ctr"/>
                      <a:r>
                        <a:rPr lang="uk-UA" sz="2400" dirty="0">
                          <a:solidFill>
                            <a:srgbClr val="3333CC"/>
                          </a:solidFill>
                        </a:rPr>
                        <a:t>у 2017 році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4076700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716338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389688" y="1803400"/>
          <a:ext cx="2016125" cy="425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425881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00B050"/>
                          </a:solidFill>
                        </a:rPr>
                        <a:t>Якщо «+», то позитивна динаміка показника </a:t>
                      </a:r>
                    </a:p>
                    <a:p>
                      <a:pPr algn="ctr"/>
                      <a:endParaRPr lang="uk-UA" sz="2400" dirty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r>
                        <a:rPr lang="uk-UA" sz="2400" dirty="0">
                          <a:solidFill>
                            <a:srgbClr val="FF0000"/>
                          </a:solidFill>
                        </a:rPr>
                        <a:t>Якщо «-», то негативна динаміка показника за останні два роки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8613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161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8197850" cy="273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217488"/>
            <a:ext cx="8569325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59013"/>
            <a:ext cx="8064500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082800"/>
            <a:ext cx="8280400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38400"/>
            <a:ext cx="80645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6749705" y="3136613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66"/>
                </a:solidFill>
                <a:latin typeface="Cambria" pitchFamily="18" charset="0"/>
                <a:cs typeface="+mn-cs"/>
              </a:rPr>
              <a:t>ПІДСУМКИ</a:t>
            </a:r>
            <a:endParaRPr lang="ru-RU" sz="32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66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789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-20638"/>
            <a:ext cx="3887787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363538"/>
            <a:ext cx="792956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 rot="5400000">
            <a:off x="6749705" y="3136613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66"/>
                </a:solidFill>
                <a:latin typeface="Cambria" pitchFamily="18" charset="0"/>
                <a:cs typeface="+mn-cs"/>
              </a:rPr>
              <a:t>ПІДСУМКИ</a:t>
            </a:r>
            <a:endParaRPr lang="ru-RU" sz="32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66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38916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89138"/>
            <a:ext cx="80105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/>
          <p:cNvPicPr>
            <a:picLocks noChangeAspect="1" noChangeArrowheads="1"/>
          </p:cNvPicPr>
          <p:nvPr/>
        </p:nvPicPr>
        <p:blipFill>
          <a:blip r:embed="rId3"/>
          <a:srcRect b="48039"/>
          <a:stretch>
            <a:fillRect/>
          </a:stretch>
        </p:blipFill>
        <p:spPr bwMode="auto">
          <a:xfrm>
            <a:off x="1042988" y="0"/>
            <a:ext cx="7129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 rot="5400000">
            <a:off x="6749705" y="3136613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66"/>
                </a:solidFill>
                <a:latin typeface="Cambria" pitchFamily="18" charset="0"/>
                <a:cs typeface="+mn-cs"/>
              </a:rPr>
              <a:t>ПІДСУМКИ</a:t>
            </a:r>
            <a:endParaRPr lang="ru-RU" sz="32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66"/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/>
          <p:cNvPicPr>
            <a:picLocks noChangeAspect="1" noChangeArrowheads="1"/>
          </p:cNvPicPr>
          <p:nvPr/>
        </p:nvPicPr>
        <p:blipFill>
          <a:blip r:embed="rId3"/>
          <a:srcRect t="51788"/>
          <a:stretch>
            <a:fillRect/>
          </a:stretch>
        </p:blipFill>
        <p:spPr bwMode="auto">
          <a:xfrm>
            <a:off x="611188" y="3175"/>
            <a:ext cx="76327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 rot="5400000">
            <a:off x="6749705" y="3136613"/>
            <a:ext cx="328614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FF0066"/>
                </a:solidFill>
                <a:latin typeface="Cambria" pitchFamily="18" charset="0"/>
                <a:cs typeface="+mn-cs"/>
              </a:rPr>
              <a:t>ПІДСУМКИ</a:t>
            </a:r>
            <a:endParaRPr lang="ru-RU" sz="3200" b="1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FF0066"/>
              </a:solidFill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ВІДСОТОК  УЧНІВ, ЯКІ ОТРИМАЛИ ВІД 160 БАЛІВ І БІЛЬШЕ</a:t>
            </a:r>
          </a:p>
        </p:txBody>
      </p:sp>
      <p:pic>
        <p:nvPicPr>
          <p:cNvPr id="4198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1090613"/>
            <a:ext cx="8667750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86756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1016000"/>
            <a:ext cx="86772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43068"/>
            <a:ext cx="84969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ВІДСОТОК УЧНІВ, ЯКІ ОТРИМАЛИ ВІД 160 БАЛІВ І БІЛЬШЕ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01750"/>
            <a:ext cx="860425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4969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УЧНІ, ЯКІ НЕ ПОДОЛАЛИ ПОРІГ “СКЛАВ/НЕ СКЛАВ”</a:t>
            </a:r>
          </a:p>
        </p:txBody>
      </p:sp>
      <p:pic>
        <p:nvPicPr>
          <p:cNvPr id="4505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92150"/>
            <a:ext cx="8389938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8650288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 noChangeArrowheads="1"/>
          </p:cNvPicPr>
          <p:nvPr/>
        </p:nvPicPr>
        <p:blipFill>
          <a:blip r:embed="rId3"/>
          <a:srcRect l="2086" r="822"/>
          <a:stretch>
            <a:fillRect/>
          </a:stretch>
        </p:blipFill>
        <p:spPr bwMode="auto">
          <a:xfrm>
            <a:off x="107950" y="908050"/>
            <a:ext cx="85677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86550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86566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86042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92300"/>
            <a:ext cx="820896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0"/>
            <a:ext cx="5472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/>
          <p:cNvPicPr>
            <a:picLocks noChangeAspect="1" noChangeArrowheads="1"/>
          </p:cNvPicPr>
          <p:nvPr/>
        </p:nvPicPr>
        <p:blipFill>
          <a:blip r:embed="rId3"/>
          <a:srcRect b="44649"/>
          <a:stretch>
            <a:fillRect/>
          </a:stretch>
        </p:blipFill>
        <p:spPr bwMode="auto">
          <a:xfrm>
            <a:off x="684213" y="31750"/>
            <a:ext cx="78486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/>
          <p:cNvPicPr>
            <a:picLocks noChangeAspect="1" noChangeArrowheads="1"/>
          </p:cNvPicPr>
          <p:nvPr/>
        </p:nvPicPr>
        <p:blipFill>
          <a:blip r:embed="rId3"/>
          <a:srcRect t="55106"/>
          <a:stretch>
            <a:fillRect/>
          </a:stretch>
        </p:blipFill>
        <p:spPr bwMode="auto">
          <a:xfrm>
            <a:off x="107950" y="476250"/>
            <a:ext cx="84963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/>
              <a:t>Розрахунок відношення </a:t>
            </a:r>
            <a:r>
              <a:rPr lang="ru-RU" sz="2400" b="1"/>
              <a:t>між показником відсотка учнів по закладу, що отримали на ЗНО 160 балів та вище, та середнім показником по району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7663" y="2714625"/>
          <a:ext cx="184785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5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</a:rPr>
                        <a:t>Відсоток учнів ЗЗСО, що склали ЗНО на 160 балів і вище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11413" y="3716338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48025" y="2532063"/>
          <a:ext cx="20161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3333CC"/>
                          </a:solidFill>
                        </a:rPr>
                        <a:t>Відсоток учнів по району, що склали ЗНО на 160 балів і вище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933825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573463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389688" y="1803400"/>
          <a:ext cx="2016125" cy="425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425881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00B050"/>
                          </a:solidFill>
                        </a:rPr>
                        <a:t>Якщо «+», то показник ЗЗСО кращий за середній по району</a:t>
                      </a:r>
                    </a:p>
                    <a:p>
                      <a:pPr algn="ctr"/>
                      <a:endParaRPr lang="uk-UA" sz="2400" dirty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r>
                        <a:rPr lang="uk-UA" sz="2400" dirty="0">
                          <a:solidFill>
                            <a:srgbClr val="FF0000"/>
                          </a:solidFill>
                        </a:rPr>
                        <a:t>Якщо «-», то показник ЗЗСО нижчий за середній по району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ВІДСОТОК  УЧНІВ, ЯКІ ОТРИМАЛИ ВІД 160 БАЛІВ І БІЛЬШЕ</a:t>
            </a:r>
          </a:p>
        </p:txBody>
      </p:sp>
      <p:pic>
        <p:nvPicPr>
          <p:cNvPr id="5529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1304925"/>
            <a:ext cx="85169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728663"/>
            <a:ext cx="85994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8585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4969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УЧНІ, ЯКІ НЕ ПОДОЛАЛИ ПОРІГ “СКЛАВ/НЕ СКЛАВ”</a:t>
            </a:r>
          </a:p>
        </p:txBody>
      </p:sp>
      <p:pic>
        <p:nvPicPr>
          <p:cNvPr id="5837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76275"/>
            <a:ext cx="831532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89025"/>
            <a:ext cx="86042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3125"/>
            <a:ext cx="85852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8604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6363"/>
            <a:ext cx="86042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3"/>
            <a:ext cx="76327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89138"/>
            <a:ext cx="8496300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8604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60575"/>
            <a:ext cx="835342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8137525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20938"/>
            <a:ext cx="8137525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0"/>
            <a:ext cx="475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1"/>
          <p:cNvPicPr>
            <a:picLocks noChangeAspect="1" noChangeArrowheads="1"/>
          </p:cNvPicPr>
          <p:nvPr/>
        </p:nvPicPr>
        <p:blipFill>
          <a:blip r:embed="rId3"/>
          <a:srcRect b="50256"/>
          <a:stretch>
            <a:fillRect/>
          </a:stretch>
        </p:blipFill>
        <p:spPr bwMode="auto">
          <a:xfrm>
            <a:off x="107950" y="115888"/>
            <a:ext cx="8351838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"/>
          <p:cNvPicPr>
            <a:picLocks noChangeAspect="1" noChangeArrowheads="1"/>
          </p:cNvPicPr>
          <p:nvPr/>
        </p:nvPicPr>
        <p:blipFill>
          <a:blip r:embed="rId3"/>
          <a:srcRect t="49745"/>
          <a:stretch>
            <a:fillRect/>
          </a:stretch>
        </p:blipFill>
        <p:spPr bwMode="auto">
          <a:xfrm>
            <a:off x="107950" y="296863"/>
            <a:ext cx="83518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133350" y="549275"/>
            <a:ext cx="8877300" cy="59436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000" b="1">
                <a:cs typeface="Times New Roman" pitchFamily="18" charset="0"/>
              </a:rPr>
              <a:t>Початковий  рівень  знань  з  дев’яти  предметів  виявили  окремі учні  майже  всіх  навчальних  закладів:</a:t>
            </a: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Times New Roman" pitchFamily="18" charset="0"/>
              <a:buChar char="–"/>
            </a:pPr>
            <a:r>
              <a:rPr lang="uk-UA" sz="2000" b="1">
                <a:cs typeface="Times New Roman" pitchFamily="18" charset="0"/>
              </a:rPr>
              <a:t>з семи предметів – ХЗОШ № 165;</a:t>
            </a: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Times New Roman" pitchFamily="18" charset="0"/>
              <a:buChar char="–"/>
            </a:pPr>
            <a:r>
              <a:rPr lang="uk-UA" sz="2000" b="1">
                <a:cs typeface="Times New Roman" pitchFamily="18" charset="0"/>
              </a:rPr>
              <a:t>з шести предметів – ХСШ № 17 та ХЗОШ № 158;</a:t>
            </a: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Times New Roman" pitchFamily="18" charset="0"/>
              <a:buChar char="–"/>
            </a:pPr>
            <a:r>
              <a:rPr lang="uk-UA" sz="2000" b="1">
                <a:cs typeface="Times New Roman" pitchFamily="18" charset="0"/>
              </a:rPr>
              <a:t>з  п’яти  предметів – ХЗОШ № 5, ХСШ № 62;</a:t>
            </a: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Times New Roman" pitchFamily="18" charset="0"/>
              <a:buChar char="–"/>
            </a:pPr>
            <a:r>
              <a:rPr lang="uk-UA" sz="2000" b="1">
                <a:cs typeface="Times New Roman" pitchFamily="18" charset="0"/>
              </a:rPr>
              <a:t>з чотирьох  предметів – ЗЗСО №№ 9, 37, 55, 100, 134, 166, ХПАХЛ;</a:t>
            </a: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Times New Roman" pitchFamily="18" charset="0"/>
              <a:buChar char="–"/>
            </a:pPr>
            <a:r>
              <a:rPr lang="uk-UA" sz="2000" b="1">
                <a:cs typeface="Times New Roman" pitchFamily="18" charset="0"/>
              </a:rPr>
              <a:t>з трьох  предметів  –  ЗЗСО №№ 107, 110, 133, 170, 172; </a:t>
            </a: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Times New Roman" pitchFamily="18" charset="0"/>
              <a:buChar char="–"/>
            </a:pPr>
            <a:r>
              <a:rPr lang="uk-UA" sz="2000" b="1">
                <a:cs typeface="Times New Roman" pitchFamily="18" charset="0"/>
              </a:rPr>
              <a:t>з  двох  предметів – ЗЗСО №№ 1, 4, 36, «ОЧАГ»;</a:t>
            </a: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  <a:buFont typeface="Times New Roman" pitchFamily="18" charset="0"/>
              <a:buChar char="–"/>
            </a:pPr>
            <a:r>
              <a:rPr lang="uk-UA" sz="2000" b="1">
                <a:cs typeface="Times New Roman" pitchFamily="18" charset="0"/>
              </a:rPr>
              <a:t>з  одного  предмета – ХЗОШ № 164 та СЕПШ ХГУ «НУА»  </a:t>
            </a:r>
          </a:p>
          <a:p>
            <a:pPr indent="449263" algn="just">
              <a:lnSpc>
                <a:spcPct val="150000"/>
              </a:lnSpc>
            </a:pPr>
            <a:endParaRPr lang="ru-RU" sz="1600" b="1"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uk-UA" sz="2000" b="1">
                <a:solidFill>
                  <a:srgbClr val="FF0000"/>
                </a:solidFill>
                <a:cs typeface="Times New Roman" pitchFamily="18" charset="0"/>
              </a:rPr>
              <a:t>       Тільки  в  чотирьох  закладах – ХСШ № 16, ХЗОШ № 96, школі «Лєствіца» та ліцеї «Професіонал»  усі  учні  з  усіх предметів  подолали поріг «склав/не склав».</a:t>
            </a:r>
            <a:endParaRPr lang="uk-UA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7270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50350" cy="6856412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  <p:pic>
        <p:nvPicPr>
          <p:cNvPr id="737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Розрахунок динаміки між показниками відсотка учнів по закладу, що отримали на ЗНО 160 балів та вище,</a:t>
            </a:r>
          </a:p>
          <a:p>
            <a:pPr algn="ctr"/>
            <a:r>
              <a:rPr lang="ru-RU" sz="2400" b="1"/>
              <a:t> за 2017 та 2018 роки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7663" y="2714625"/>
          <a:ext cx="18478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5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</a:rPr>
                        <a:t>Відсоток учнів ЗЗСО, що склали ЗНО на 160 балів і вище у 2018 році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11413" y="3857625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48025" y="2714625"/>
          <a:ext cx="20161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3333CC"/>
                          </a:solidFill>
                        </a:rPr>
                        <a:t>Відсоток учнів ЗЗСО, що склали ЗНО на 160 балів і вище у 2017 році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4076700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716338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389688" y="1803400"/>
          <a:ext cx="2016125" cy="425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425881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00B050"/>
                          </a:solidFill>
                        </a:rPr>
                        <a:t>Якщо «+», то позитивна динаміка показника </a:t>
                      </a:r>
                    </a:p>
                    <a:p>
                      <a:pPr algn="ctr"/>
                      <a:endParaRPr lang="uk-UA" sz="2400" dirty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r>
                        <a:rPr lang="uk-UA" sz="2400" dirty="0">
                          <a:solidFill>
                            <a:srgbClr val="FF0000"/>
                          </a:solidFill>
                        </a:rPr>
                        <a:t>Якщо «-», то негативна динаміка показника за останні два роки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3"/>
          <a:srcRect t="3448"/>
          <a:stretch>
            <a:fillRect/>
          </a:stretch>
        </p:blipFill>
        <p:spPr bwMode="auto">
          <a:xfrm>
            <a:off x="0" y="1196975"/>
            <a:ext cx="8604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912"/>
            <a:ext cx="84969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ln w="18415" cmpd="sng">
                  <a:solidFill>
                    <a:srgbClr val="3333CC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cs typeface="+mn-cs"/>
              </a:rPr>
              <a:t>УЧНІ, ЯКІ НЕ ПОДОЛАЛИ ПОРІГ “СКЛАВ/НЕ СКЛАВ”</a:t>
            </a:r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85963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Розрахунок відношення між показником відсотка учнів по закладу, що не подолали поріг "склав/не склав" на ЗНО та середнім показником по району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46075" y="2532063"/>
          <a:ext cx="1849438" cy="265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25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C00000"/>
                          </a:solidFill>
                        </a:rPr>
                        <a:t>Відсоток учнів ЗЗСО, що не подолали поріг «склав/не склав»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11413" y="3857625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3276600" y="2532063"/>
          <a:ext cx="2016125" cy="265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16790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3333CC"/>
                          </a:solidFill>
                        </a:rPr>
                        <a:t>Відсоток учнів по району, що не подолали поріг «склав/не склав»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4076700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08625" y="3716338"/>
            <a:ext cx="6477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6389688" y="1803400"/>
          <a:ext cx="2016125" cy="425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/>
                  </a:extLst>
                </a:gridCol>
              </a:tblGrid>
              <a:tr h="425881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rgbClr val="FF0000"/>
                          </a:solidFill>
                        </a:rPr>
                        <a:t>Якщо «+», то показник ЗЗСО гірший за середній по району</a:t>
                      </a:r>
                    </a:p>
                    <a:p>
                      <a:pPr algn="ctr"/>
                      <a:endParaRPr lang="uk-UA" sz="2400" dirty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r>
                        <a:rPr lang="uk-UA" sz="2400" dirty="0">
                          <a:solidFill>
                            <a:srgbClr val="00B050"/>
                          </a:solidFill>
                        </a:rPr>
                        <a:t>Якщо «-», то показник ЗЗСО кращий за середній по району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442</Words>
  <Application>Microsoft Office PowerPoint</Application>
  <PresentationFormat>Экран (4:3)</PresentationFormat>
  <Paragraphs>52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3" baseType="lpstr">
      <vt:lpstr>Calibri</vt:lpstr>
      <vt:lpstr>Arial</vt:lpstr>
      <vt:lpstr>Cambria</vt:lpstr>
      <vt:lpstr>Times New Roman</vt:lpstr>
      <vt:lpstr>Тема Office</vt:lpstr>
      <vt:lpstr> ПРО ПІДСУМКИ АНАЛІЗУ РЕЗУЛЬТАТІВ УЧАСТІ ВИПУСКНИКІВ 11-Х КЛАСІВ ЗЗСО КИЇВСЬКОГО РАЙОНУ  В  ЗНО 2018 РОКУ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Svetlana</cp:lastModifiedBy>
  <cp:revision>40</cp:revision>
  <dcterms:created xsi:type="dcterms:W3CDTF">2017-10-23T12:46:38Z</dcterms:created>
  <dcterms:modified xsi:type="dcterms:W3CDTF">2019-02-01T13:35:00Z</dcterms:modified>
</cp:coreProperties>
</file>