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324" r:id="rId3"/>
    <p:sldId id="264" r:id="rId4"/>
    <p:sldId id="289" r:id="rId5"/>
    <p:sldId id="326" r:id="rId6"/>
    <p:sldId id="322" r:id="rId7"/>
    <p:sldId id="319" r:id="rId8"/>
    <p:sldId id="315" r:id="rId9"/>
    <p:sldId id="327" r:id="rId10"/>
    <p:sldId id="328" r:id="rId11"/>
    <p:sldId id="317" r:id="rId12"/>
    <p:sldId id="265" r:id="rId13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F35F6D"/>
    <a:srgbClr val="F46C79"/>
    <a:srgbClr val="FF8989"/>
    <a:srgbClr val="FF5757"/>
    <a:srgbClr val="ED164E"/>
    <a:srgbClr val="151541"/>
    <a:srgbClr val="CEE2F2"/>
    <a:srgbClr val="DBEAF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7D017-1265-4336-94FF-A3C68D184BC0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709A-F306-46CE-9EBF-1964B1EC10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70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23EC-386D-41A0-AD5D-B5DDDBA57F8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8D659-84E7-452A-BFB9-8821D1C5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0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91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6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7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1568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03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17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72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1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0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8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9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0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6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0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38DE-8108-481D-ACB6-CDB55EE06DFE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10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" TargetMode="External"/><Relationship Id="rId2" Type="http://schemas.openxmlformats.org/officeDocument/2006/relationships/hyperlink" Target="https://zno-kharkiv.org.ua/probne-zn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844" y="2338458"/>
            <a:ext cx="1184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ЗНО-202</a:t>
            </a:r>
            <a:r>
              <a:rPr lang="en-US" sz="72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2</a:t>
            </a:r>
            <a:endParaRPr lang="uk-UA" sz="7200" b="1" dirty="0">
              <a:solidFill>
                <a:srgbClr val="F24E5E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2407" y="3778068"/>
            <a:ext cx="10415848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" y="84990"/>
            <a:ext cx="1844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25803" b="-11550"/>
          <a:stretch/>
        </p:blipFill>
        <p:spPr>
          <a:xfrm rot="16200000">
            <a:off x="6215743" y="-372292"/>
            <a:ext cx="1014549" cy="13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22" y="523220"/>
            <a:ext cx="8310836" cy="6129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32222" y="3993795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87011" y="3666603"/>
            <a:ext cx="1933713" cy="1144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Інформаційні канали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3537" y="767758"/>
            <a:ext cx="278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</a:t>
            </a:r>
            <a:endParaRPr lang="uk-UA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71988" y="1320533"/>
            <a:ext cx="0" cy="468461"/>
          </a:xfrm>
          <a:prstGeom prst="straightConnector1">
            <a:avLst/>
          </a:prstGeom>
          <a:ln w="57150">
            <a:solidFill>
              <a:srgbClr val="F24E5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8421" y="1788994"/>
            <a:ext cx="501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Харківського РЦОЯО </a:t>
            </a:r>
            <a:endParaRPr lang="uk-UA" sz="20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ttps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zno-kharkiv.org.ua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731" y="1775522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Українського ЦОЯО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testportal.gov.ua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110" y="800539"/>
            <a:ext cx="278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Основне ЗНО</a:t>
            </a:r>
            <a:endParaRPr lang="uk-UA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246490" y="1307061"/>
            <a:ext cx="0" cy="468461"/>
          </a:xfrm>
          <a:prstGeom prst="straightConnector1">
            <a:avLst/>
          </a:prstGeom>
          <a:ln w="57150">
            <a:solidFill>
              <a:srgbClr val="F24E5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7054" t="8676" r="28391" b="19112"/>
          <a:stretch/>
        </p:blipFill>
        <p:spPr>
          <a:xfrm>
            <a:off x="674951" y="2635121"/>
            <a:ext cx="4948015" cy="4087774"/>
          </a:xfrm>
          <a:prstGeom prst="rect">
            <a:avLst/>
          </a:prstGeom>
          <a:ln>
            <a:solidFill>
              <a:srgbClr val="F24E5E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3809" t="7099" r="22925" b="23125"/>
          <a:stretch/>
        </p:blipFill>
        <p:spPr>
          <a:xfrm>
            <a:off x="6622991" y="2650274"/>
            <a:ext cx="5033473" cy="4072621"/>
          </a:xfrm>
          <a:prstGeom prst="rect">
            <a:avLst/>
          </a:prstGeom>
          <a:ln>
            <a:solidFill>
              <a:srgbClr val="F24E5E"/>
            </a:solidFill>
          </a:ln>
        </p:spPr>
      </p:pic>
    </p:spTree>
    <p:extLst>
      <p:ext uri="{BB962C8B-B14F-4D97-AF65-F5344CB8AC3E}">
        <p14:creationId xmlns:p14="http://schemas.microsoft.com/office/powerpoint/2010/main" val="1094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2556"/>
            <a:ext cx="2493199" cy="7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4460" y="1263764"/>
            <a:ext cx="5747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інформаційної </a:t>
            </a:r>
            <a:r>
              <a:rPr kumimoji="1"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057)705-07-37, 097 832 34 96 </a:t>
            </a:r>
          </a:p>
          <a:p>
            <a:pPr>
              <a:spcBef>
                <a:spcPct val="0"/>
              </a:spcBef>
              <a:buNone/>
              <a:defRPr/>
            </a:pPr>
            <a:endParaRPr kumimoji="1" lang="en-US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пошта: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office@zno-kharkiv.org.ua</a:t>
            </a:r>
            <a:r>
              <a:rPr kumimoji="1" lang="uk-UA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  <a:endParaRPr kumimoji="1" lang="en-US" altLang="ru-RU" sz="2400" u="sng" dirty="0">
              <a:solidFill>
                <a:srgbClr val="F24E5E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24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Адреса: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майдан Свободи, 6, офіс 463, </a:t>
            </a:r>
            <a:endParaRPr kumimoji="1" lang="uk-UA" alt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Харків, </a:t>
            </a: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61022</a:t>
            </a:r>
            <a:endParaRPr kumimoji="1" lang="ru-RU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http://qrcoder.ru/code/?https%3A%2F%2Fzno-kharkiv.org.ua%2Fcontacts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617" y="117964"/>
            <a:ext cx="1253383" cy="12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94565"/>
              </p:ext>
            </p:extLst>
          </p:nvPr>
        </p:nvGraphicFramePr>
        <p:xfrm>
          <a:off x="6635814" y="2422895"/>
          <a:ext cx="5081782" cy="19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782">
                  <a:extLst>
                    <a:ext uri="{9D8B030D-6E8A-4147-A177-3AD203B41FA5}">
                      <a16:colId xmlns:a16="http://schemas.microsoft.com/office/drawing/2014/main" xmlns="" val="4042258327"/>
                    </a:ext>
                  </a:extLst>
                </a:gridCol>
              </a:tblGrid>
              <a:tr h="480370">
                <a:tc>
                  <a:txBody>
                    <a:bodyPr/>
                    <a:lstStyle/>
                    <a:p>
                      <a:r>
                        <a:rPr kumimoji="1" lang="uk-UA" sz="2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ЗНО</a:t>
                      </a:r>
                      <a:r>
                        <a:rPr kumimoji="1" lang="en-US" sz="2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kumimoji="1" lang="uk-UA" sz="2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013767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zno2022kh</a:t>
                      </a:r>
                      <a:endParaRPr kumimoji="1" lang="uk-UA" sz="24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8259797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r>
                        <a:rPr kumimoji="1" lang="en-US" sz="2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</a:t>
                      </a:r>
                      <a:r>
                        <a:rPr kumimoji="1" lang="en-US" sz="240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znokharkivcenter</a:t>
                      </a:r>
                      <a:endParaRPr kumimoji="1" lang="uk-UA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4382838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0648279"/>
                  </a:ext>
                </a:extLst>
              </a:tr>
            </a:tbl>
          </a:graphicData>
        </a:graphic>
      </p:graphicFrame>
      <p:pic>
        <p:nvPicPr>
          <p:cNvPr id="10" name="Рисунок 9" descr="Значок телеграмма - Png картинки и иконки без фон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895" y="2974120"/>
            <a:ext cx="3905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nstagram – Бесплатные иконки: социальные медиа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21875" b="-198"/>
          <a:stretch/>
        </p:blipFill>
        <p:spPr bwMode="auto">
          <a:xfrm>
            <a:off x="9981735" y="2488305"/>
            <a:ext cx="400685" cy="371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Алиса отправляется в МИЛАН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20" y="3525922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2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 зображенні може бути: тек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9" y="124232"/>
            <a:ext cx="11663574" cy="58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239" y="6007238"/>
            <a:ext cx="1186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реєстрації необхідно мати: </a:t>
            </a:r>
          </a:p>
          <a:p>
            <a:pPr marL="342900" indent="-342900" algn="just">
              <a:buAutoNum type="arabicParenR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паспорт;</a:t>
            </a:r>
            <a:r>
              <a:rPr lang="uk-U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AutoNum type="arabicParenR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чорно-білі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кольорові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розміром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х 4 см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зображенням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відповідає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досягнутому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віку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926" y="1717704"/>
            <a:ext cx="4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24E5E"/>
                </a:solidFill>
              </a:rPr>
              <a:t>*</a:t>
            </a:r>
            <a:endParaRPr lang="uk-UA" sz="3200" dirty="0">
              <a:solidFill>
                <a:srgbClr val="F24E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373" y="5926869"/>
            <a:ext cx="4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24E5E"/>
                </a:solidFill>
              </a:rPr>
              <a:t>*</a:t>
            </a:r>
            <a:endParaRPr lang="uk-UA" sz="3200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98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182563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Предмети ЗНО/ДПА 2022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8142" y="660421"/>
            <a:ext cx="12300162" cy="5366597"/>
            <a:chOff x="-511869" y="1296967"/>
            <a:chExt cx="11613675" cy="4780951"/>
          </a:xfrm>
        </p:grpSpPr>
        <p:sp>
          <p:nvSpPr>
            <p:cNvPr id="6" name="TextBox 5"/>
            <p:cNvSpPr txBox="1"/>
            <p:nvPr/>
          </p:nvSpPr>
          <p:spPr>
            <a:xfrm>
              <a:off x="-511869" y="3039192"/>
              <a:ext cx="2682334" cy="1179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чотири</a:t>
              </a:r>
            </a:p>
            <a:p>
              <a:pPr algn="ctr"/>
              <a:r>
                <a:rPr lang="uk-UA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предмети ДПА</a:t>
              </a:r>
            </a:p>
            <a:p>
              <a:pPr algn="ctr"/>
              <a:r>
                <a:rPr lang="uk-UA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отримання свідоцтва про ПЗСО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4982" y="1296967"/>
              <a:ext cx="4531242" cy="959663"/>
            </a:xfrm>
            <a:prstGeom prst="rect">
              <a:avLst/>
            </a:prstGeom>
            <a:noFill/>
            <a:ln w="0" cmpd="sng"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 мова і література </a:t>
              </a:r>
            </a:p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uk-UA" sz="1200" dirty="0" err="1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uk-UA" sz="1200" dirty="0">
                  <a:solidFill>
                    <a:schemeClr val="accent1">
                      <a:lumMod val="50000"/>
                    </a:schemeClr>
                  </a:solidFill>
                </a:rPr>
                <a:t> «Атестаційні завдання з української мови»)</a:t>
              </a:r>
              <a:r>
                <a:rPr lang="ru-RU" sz="1600" dirty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 </a:t>
              </a:r>
              <a:r>
                <a:rPr lang="ru-RU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18241" y="2362727"/>
              <a:ext cx="4527984" cy="740312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атематика</a:t>
              </a:r>
              <a:r>
                <a:rPr lang="uk-UA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1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«</a:t>
              </a:r>
              <a:r>
                <a:rPr lang="ru-RU" sz="1200" dirty="0" err="1">
                  <a:solidFill>
                    <a:schemeClr val="accent1">
                      <a:lumMod val="50000"/>
                    </a:schemeClr>
                  </a:solidFill>
                </a:rPr>
                <a:t>Атестаційні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завдання з математики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»)</a:t>
              </a:r>
              <a:endParaRPr lang="uk-UA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 </a:t>
              </a:r>
            </a:p>
            <a:p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(завдання рівня стандарту) </a:t>
              </a:r>
              <a:endParaRPr lang="ru-RU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5264" y="4872375"/>
              <a:ext cx="4500960" cy="301608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нший предмет за вибором з переліку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78459" y="3039192"/>
              <a:ext cx="2823347" cy="167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п'ять</a:t>
              </a:r>
            </a:p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предметів ЗНО </a:t>
              </a:r>
            </a:p>
            <a:p>
              <a:pPr algn="ctr"/>
              <a:r>
                <a:rPr lang="uk-UA" sz="20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вступу до ЗВО</a:t>
              </a:r>
            </a:p>
            <a:p>
              <a:pPr algn="ctr"/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(які </a:t>
              </a:r>
              <a:r>
                <a:rPr lang="uk-UA" sz="1400" dirty="0">
                  <a:solidFill>
                    <a:srgbClr val="F24E5E"/>
                  </a:solidFill>
                  <a:latin typeface="Proxima Nova"/>
                </a:rPr>
                <a:t>вказані в </a:t>
              </a:r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умовах </a:t>
              </a:r>
            </a:p>
            <a:p>
              <a:pPr algn="ctr"/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прийому </a:t>
              </a:r>
              <a:r>
                <a:rPr lang="uk-UA" sz="1400" dirty="0">
                  <a:solidFill>
                    <a:srgbClr val="F24E5E"/>
                  </a:solidFill>
                  <a:latin typeface="Proxima Nova"/>
                </a:rPr>
                <a:t>до </a:t>
              </a:r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ЗВО)</a:t>
              </a:r>
            </a:p>
            <a:p>
              <a:pPr algn="ctr"/>
              <a:r>
                <a:rPr lang="ru-RU" sz="1400" dirty="0">
                  <a:solidFill>
                    <a:srgbClr val="F24E5E"/>
                  </a:solidFill>
                </a:rPr>
                <a:t>за </a:t>
              </a:r>
              <a:r>
                <a:rPr lang="ru-RU" sz="1400" dirty="0" err="1">
                  <a:solidFill>
                    <a:srgbClr val="F24E5E"/>
                  </a:solidFill>
                </a:rPr>
                <a:t>рахунок</a:t>
              </a:r>
              <a:r>
                <a:rPr lang="ru-RU" sz="1400" dirty="0">
                  <a:solidFill>
                    <a:srgbClr val="F24E5E"/>
                  </a:solidFill>
                </a:rPr>
                <a:t> </a:t>
              </a:r>
              <a:r>
                <a:rPr lang="ru-RU" sz="1400" dirty="0" err="1">
                  <a:solidFill>
                    <a:srgbClr val="F24E5E"/>
                  </a:solidFill>
                </a:rPr>
                <a:t>коштів</a:t>
              </a:r>
              <a:r>
                <a:rPr lang="ru-RU" sz="1400" dirty="0">
                  <a:solidFill>
                    <a:srgbClr val="F24E5E"/>
                  </a:solidFill>
                </a:rPr>
                <a:t> державного бюджету</a:t>
              </a:r>
              <a:endParaRPr lang="uk-UA" sz="14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Левая фигурная скобка 1"/>
            <p:cNvSpPr/>
            <p:nvPr/>
          </p:nvSpPr>
          <p:spPr>
            <a:xfrm>
              <a:off x="2274209" y="1492586"/>
              <a:ext cx="422031" cy="3681398"/>
            </a:xfrm>
            <a:prstGeom prst="leftBrac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>
              <a:off x="8071011" y="1450131"/>
              <a:ext cx="409200" cy="4434677"/>
            </a:xfrm>
            <a:prstGeom prst="rightBrace">
              <a:avLst/>
            </a:prstGeom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10017" y="1526280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41887" y="2557281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37446" y="4740008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42373" y="5452526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10017" y="3831224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5264" y="3738375"/>
              <a:ext cx="4500960" cy="904826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Історія України </a:t>
              </a:r>
            </a:p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ru-RU" sz="1200" dirty="0" err="1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"Історія України 1914 р - початок ХХІ ст.") </a:t>
              </a:r>
            </a:p>
            <a:p>
              <a:r>
                <a:rPr lang="ru-RU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іноземна</a:t>
              </a:r>
              <a:r>
                <a:rPr lang="ru-RU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мова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64824" y="2987891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вибором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17524" y="5425266"/>
            <a:ext cx="4694582" cy="338554"/>
          </a:xfrm>
          <a:prstGeom prst="rect">
            <a:avLst/>
          </a:prstGeom>
          <a:noFill/>
          <a:ln>
            <a:solidFill>
              <a:srgbClr val="F24E5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нший предмет за вибором з переліку</a:t>
            </a:r>
          </a:p>
        </p:txBody>
      </p:sp>
      <p:sp>
        <p:nvSpPr>
          <p:cNvPr id="30" name="Овал 29"/>
          <p:cNvSpPr/>
          <p:nvPr/>
        </p:nvSpPr>
        <p:spPr>
          <a:xfrm>
            <a:off x="3589525" y="6124816"/>
            <a:ext cx="700552" cy="70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9595" y="6290217"/>
            <a:ext cx="468876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24E5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інший предмет за вибором з переліку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74425" y="6047399"/>
            <a:ext cx="2637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24E5E"/>
                </a:solidFill>
              </a:rPr>
              <a:t>* </a:t>
            </a:r>
            <a:r>
              <a:rPr lang="ru-RU" sz="1400" dirty="0" err="1" smtClean="0">
                <a:solidFill>
                  <a:srgbClr val="F24E5E"/>
                </a:solidFill>
              </a:rPr>
              <a:t>понад</a:t>
            </a:r>
            <a:r>
              <a:rPr lang="ru-RU" sz="1400" dirty="0" smtClean="0">
                <a:solidFill>
                  <a:srgbClr val="F24E5E"/>
                </a:solidFill>
              </a:rPr>
              <a:t> 5 </a:t>
            </a:r>
            <a:r>
              <a:rPr lang="ru-RU" sz="1400" dirty="0" err="1" smtClean="0">
                <a:solidFill>
                  <a:srgbClr val="F24E5E"/>
                </a:solidFill>
              </a:rPr>
              <a:t>предметів</a:t>
            </a:r>
            <a:r>
              <a:rPr lang="ru-RU" sz="1400" dirty="0" smtClean="0">
                <a:solidFill>
                  <a:srgbClr val="F24E5E"/>
                </a:solidFill>
              </a:rPr>
              <a:t> - за </a:t>
            </a:r>
            <a:r>
              <a:rPr lang="ru-RU" sz="1400" dirty="0" err="1">
                <a:solidFill>
                  <a:srgbClr val="F24E5E"/>
                </a:solidFill>
              </a:rPr>
              <a:t>рахунок</a:t>
            </a:r>
            <a:r>
              <a:rPr lang="ru-RU" sz="1400" dirty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коштів</a:t>
            </a:r>
            <a:r>
              <a:rPr lang="ru-RU" sz="1400" dirty="0" smtClean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фізичних</a:t>
            </a:r>
            <a:r>
              <a:rPr lang="ru-RU" sz="1400" dirty="0" smtClean="0">
                <a:solidFill>
                  <a:srgbClr val="F24E5E"/>
                </a:solidFill>
              </a:rPr>
              <a:t> та </a:t>
            </a:r>
            <a:r>
              <a:rPr lang="ru-RU" sz="1400" dirty="0" err="1" smtClean="0">
                <a:solidFill>
                  <a:srgbClr val="F24E5E"/>
                </a:solidFill>
              </a:rPr>
              <a:t>юридичних</a:t>
            </a:r>
            <a:r>
              <a:rPr lang="ru-RU" sz="1400" dirty="0" smtClean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осіб</a:t>
            </a:r>
            <a:endParaRPr lang="uk-UA" sz="14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48" y="1481337"/>
            <a:ext cx="5645042" cy="36990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114"/>
            <a:ext cx="6482669" cy="45138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414" y="5868641"/>
            <a:ext cx="1168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УВАГА !!! 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Схеми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нарахування 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балів щодо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авдання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відкритої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розгорнутою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відповіддю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додано:</a:t>
            </a:r>
          </a:p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Роботу, 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написано </a:t>
            </a:r>
            <a:r>
              <a:rPr lang="ru-RU" sz="1600" b="1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нерозбірливо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оцінюють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 </a:t>
            </a:r>
            <a:r>
              <a:rPr lang="ru-RU" sz="1600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0 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балів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6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725" y="219895"/>
            <a:ext cx="530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вступати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ЗВО,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якого потрібно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 мову і літературу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2231" y="219895"/>
            <a:ext cx="6041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 вступати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ЗВО, для якого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uk-U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 мову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планує вступати взагалі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803021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низ 23"/>
          <p:cNvSpPr/>
          <p:nvPr/>
        </p:nvSpPr>
        <p:spPr>
          <a:xfrm>
            <a:off x="8934628" y="1098667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3" y="1298961"/>
            <a:ext cx="6147843" cy="445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80" y="1377440"/>
            <a:ext cx="5326774" cy="4143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869" y="5678715"/>
            <a:ext cx="1073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24E5E"/>
                </a:solidFill>
              </a:rPr>
              <a:t>УВАГА !!! </a:t>
            </a:r>
          </a:p>
          <a:p>
            <a:pPr algn="ctr"/>
            <a:r>
              <a:rPr lang="uk-UA" b="1" dirty="0" smtClean="0"/>
              <a:t>У ЗНО з «Математики» </a:t>
            </a:r>
            <a:r>
              <a:rPr lang="uk-UA" b="1" dirty="0" smtClean="0">
                <a:solidFill>
                  <a:srgbClr val="F24E5E"/>
                </a:solidFill>
              </a:rPr>
              <a:t>робота виконується у бланках А та Б</a:t>
            </a:r>
            <a:r>
              <a:rPr lang="uk-UA" b="1" dirty="0" smtClean="0"/>
              <a:t> </a:t>
            </a:r>
          </a:p>
          <a:p>
            <a:pPr algn="ctr"/>
            <a:r>
              <a:rPr lang="uk-UA" b="1" dirty="0" smtClean="0"/>
              <a:t>з «Математики (завдання рівня стандарту)» </a:t>
            </a:r>
            <a:r>
              <a:rPr lang="uk-UA" b="1" dirty="0">
                <a:solidFill>
                  <a:srgbClr val="F24E5E"/>
                </a:solidFill>
              </a:rPr>
              <a:t>робота </a:t>
            </a:r>
            <a:r>
              <a:rPr lang="uk-UA" b="1" dirty="0" smtClean="0">
                <a:solidFill>
                  <a:srgbClr val="F24E5E"/>
                </a:solidFill>
              </a:rPr>
              <a:t>виконується тільки </a:t>
            </a:r>
            <a:r>
              <a:rPr lang="uk-UA" b="1" dirty="0">
                <a:solidFill>
                  <a:srgbClr val="F24E5E"/>
                </a:solidFill>
              </a:rPr>
              <a:t>у бланку </a:t>
            </a:r>
            <a:r>
              <a:rPr lang="uk-UA" b="1" dirty="0" smtClean="0">
                <a:solidFill>
                  <a:srgbClr val="F24E5E"/>
                </a:solidFill>
              </a:rPr>
              <a:t>А</a:t>
            </a:r>
            <a:endParaRPr lang="uk-UA" dirty="0">
              <a:solidFill>
                <a:srgbClr val="F24E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457" y="217589"/>
            <a:ext cx="50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вступати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ЗВО,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якого потрібно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математику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1880" y="217589"/>
            <a:ext cx="559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 вступати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ЗВО, для якого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потрібно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планує вступати взагалі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803021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9049996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Витяг із Переліку предметів для вступу до ЗВО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832" y="872508"/>
            <a:ext cx="11575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 із Умов прийому на навчання для здобуття вищої освіти в 2022 році  </a:t>
            </a:r>
          </a:p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(наказ МОНУ від 13.10.2021 № 1098, додаток 4):</a:t>
            </a:r>
            <a:endParaRPr lang="uk-UA" sz="20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10576"/>
              </p:ext>
            </p:extLst>
          </p:nvPr>
        </p:nvGraphicFramePr>
        <p:xfrm>
          <a:off x="274181" y="1752268"/>
          <a:ext cx="11643637" cy="467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606">
                  <a:extLst>
                    <a:ext uri="{9D8B030D-6E8A-4147-A177-3AD203B41FA5}">
                      <a16:colId xmlns:a16="http://schemas.microsoft.com/office/drawing/2014/main" xmlns="" val="150990734"/>
                    </a:ext>
                  </a:extLst>
                </a:gridCol>
                <a:gridCol w="735532">
                  <a:extLst>
                    <a:ext uri="{9D8B030D-6E8A-4147-A177-3AD203B41FA5}">
                      <a16:colId xmlns:a16="http://schemas.microsoft.com/office/drawing/2014/main" xmlns="" val="4162718460"/>
                    </a:ext>
                  </a:extLst>
                </a:gridCol>
                <a:gridCol w="2444641">
                  <a:extLst>
                    <a:ext uri="{9D8B030D-6E8A-4147-A177-3AD203B41FA5}">
                      <a16:colId xmlns:a16="http://schemas.microsoft.com/office/drawing/2014/main" xmlns="" val="2723863358"/>
                    </a:ext>
                  </a:extLst>
                </a:gridCol>
                <a:gridCol w="2304288">
                  <a:extLst>
                    <a:ext uri="{9D8B030D-6E8A-4147-A177-3AD203B41FA5}">
                      <a16:colId xmlns:a16="http://schemas.microsoft.com/office/drawing/2014/main" xmlns="" val="914898977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xmlns="" val="4091167180"/>
                    </a:ext>
                  </a:extLst>
                </a:gridCol>
                <a:gridCol w="2225178">
                  <a:extLst>
                    <a:ext uri="{9D8B030D-6E8A-4147-A177-3AD203B41FA5}">
                      <a16:colId xmlns:a16="http://schemas.microsoft.com/office/drawing/2014/main" xmlns="" val="2582803141"/>
                    </a:ext>
                  </a:extLst>
                </a:gridCol>
              </a:tblGrid>
              <a:tr h="424021"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Галузь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знань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Код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Назва спеціальності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Конкурсні предмети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6824715"/>
                  </a:ext>
                </a:extLst>
              </a:tr>
              <a:tr h="245009"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перший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другий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третій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3341154"/>
                  </a:ext>
                </a:extLst>
              </a:tr>
              <a:tr h="424021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Журналістика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061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Журналістика</a:t>
                      </a:r>
                    </a:p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і література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Історія України або іноземна мова, або біологія,,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або географія, або фізика, або хімія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6386398"/>
                  </a:ext>
                </a:extLst>
              </a:tr>
              <a:tr h="959465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Інформаційні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технології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Комп’ютерна інженерія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Історія України або іноземна мова, або біологія,,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або географія, або фізика, або хімія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1420791"/>
                  </a:ext>
                </a:extLst>
              </a:tr>
              <a:tr h="959465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Міжнародні відносини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Міжнародне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право</a:t>
                      </a:r>
                      <a:endParaRPr lang="uk-UA" sz="18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і література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Іноземна мова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6458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1" y="199093"/>
            <a:ext cx="11484113" cy="64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40" y="641886"/>
            <a:ext cx="8074062" cy="6119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735762" y="2147904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434696" y="2227261"/>
            <a:ext cx="1710014" cy="2652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185" y="523220"/>
            <a:ext cx="8102051" cy="60987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32222" y="3993795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44283" y="3572599"/>
            <a:ext cx="1933713" cy="1144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422</Words>
  <Application>Microsoft Office PowerPoint</Application>
  <PresentationFormat>Широкоэкранный</PresentationFormat>
  <Paragraphs>107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Open Sans</vt:lpstr>
      <vt:lpstr>Open Sans Light</vt:lpstr>
      <vt:lpstr>Open Sans Semibold</vt:lpstr>
      <vt:lpstr>Proxima Nova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Б.А.. Половин</dc:creator>
  <cp:lastModifiedBy>Image&amp;Matros ®</cp:lastModifiedBy>
  <cp:revision>214</cp:revision>
  <cp:lastPrinted>2020-09-25T10:23:56Z</cp:lastPrinted>
  <dcterms:created xsi:type="dcterms:W3CDTF">2020-01-20T07:08:03Z</dcterms:created>
  <dcterms:modified xsi:type="dcterms:W3CDTF">2021-11-15T17:32:12Z</dcterms:modified>
  <cp:contentStatus/>
</cp:coreProperties>
</file>